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61" r:id="rId4"/>
    <p:sldId id="289" r:id="rId5"/>
    <p:sldId id="291" r:id="rId6"/>
    <p:sldId id="290" r:id="rId7"/>
    <p:sldId id="265" r:id="rId8"/>
    <p:sldId id="274" r:id="rId9"/>
    <p:sldId id="286" r:id="rId10"/>
    <p:sldId id="279" r:id="rId11"/>
    <p:sldId id="266" r:id="rId12"/>
    <p:sldId id="267" r:id="rId13"/>
    <p:sldId id="294" r:id="rId14"/>
    <p:sldId id="288" r:id="rId15"/>
    <p:sldId id="269" r:id="rId16"/>
    <p:sldId id="293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3DFD4"/>
    <a:srgbClr val="F5D5DA"/>
    <a:srgbClr val="F6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5064" autoAdjust="0"/>
  </p:normalViewPr>
  <p:slideViewPr>
    <p:cSldViewPr snapToGrid="0">
      <p:cViewPr varScale="1">
        <p:scale>
          <a:sx n="123" d="100"/>
          <a:sy n="123" d="100"/>
        </p:scale>
        <p:origin x="1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5C07-576F-4F08-9305-40C881DE5C96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CC1A-3070-4F85-816C-A833C74DAA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8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3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4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74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041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9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97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858644"/>
            <a:ext cx="9829800" cy="832044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3998" y="1825625"/>
            <a:ext cx="9829801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3CDF7B0-7364-5E67-0F52-1C0C4A69F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3" y="180371"/>
            <a:ext cx="1371227" cy="1116329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92EAB46A-37F0-AE13-309A-3B898769D4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D0F69C0-151B-3281-126A-50E9732766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F84D309F-9B85-CA27-E4AA-3DEF6F02E5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3BD6B5A7-8330-7FE5-A7A4-14547E11463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518E0D5-C91B-00FF-EFAD-24CA472A04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3E59A66A-E527-F546-6124-ADE2DEACCA8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21366B8F-11C3-33B5-D813-C59506C9EA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33A50850-CC2D-862D-4490-4873D9CDF2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7389647-4235-42CA-8318-7B1A63F52C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C1141AF3-E08E-9138-4545-DC967675CF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06D39CCD-B19B-1D61-E21A-6905CA0E35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2B89075A-43D1-3625-96CB-4804CB4A98B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2CED075E-D5E8-E5AB-4546-1EB04DAF3F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F22A572-07FC-C560-6EC4-411A32D09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455769FC-233B-B7B1-8155-B5684CF127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7AB9810B-B059-727C-298B-DAE9508C85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C9073D60-95AA-3CCC-BF10-8618AF2221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53C3F821-6CE2-7892-CA24-4D59EA334D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648DF247-8388-DD46-5F65-74C9F4E407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491DEAEC-8F44-0E46-B23E-E17DFB52C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A46280C8-02B7-6BF3-EA17-3F0A2AACE1E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648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16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06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987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50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20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330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45FD-11CA-47D0-AA2E-B5F6392BA3C5}" type="datetimeFigureOut">
              <a:rPr lang="da-DK" smtClean="0"/>
              <a:t>05-09-2024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455103" y="1606843"/>
            <a:ext cx="11385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KRIGU</a:t>
            </a:r>
          </a:p>
          <a:p>
            <a:pPr algn="ctr"/>
            <a:r>
              <a:rPr lang="da-DK" sz="6600" b="1" dirty="0">
                <a:latin typeface="midtsans" panose="02000503040000020004" pitchFamily="50" charset="0"/>
              </a:rPr>
              <a:t>OPSTARTSMØDE</a:t>
            </a:r>
          </a:p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 </a:t>
            </a:r>
            <a:endParaRPr lang="da-DK" sz="6600" dirty="0">
              <a:solidFill>
                <a:srgbClr val="990033"/>
              </a:solidFill>
              <a:latin typeface="midtsans" panose="02000503040000020004" pitchFamily="50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8889"/>
          <a:stretch/>
        </p:blipFill>
        <p:spPr>
          <a:xfrm>
            <a:off x="3114260" y="3572541"/>
            <a:ext cx="6067083" cy="328545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81EA25-FC4E-0BBE-5C5F-E4715A463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9" y="90707"/>
            <a:ext cx="1500431" cy="12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063669" y="641013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Lederrolle </a:t>
            </a: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pic>
        <p:nvPicPr>
          <p:cNvPr id="33" name="Pladsholder til indhold 3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0" y="1276669"/>
            <a:ext cx="7888076" cy="5576519"/>
          </a:xfrm>
        </p:spPr>
      </p:pic>
      <p:sp>
        <p:nvSpPr>
          <p:cNvPr id="34" name="Rektangel 33"/>
          <p:cNvSpPr/>
          <p:nvPr/>
        </p:nvSpPr>
        <p:spPr>
          <a:xfrm>
            <a:off x="1911927" y="1685190"/>
            <a:ext cx="9566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 støttes af ledelsen ved at...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lederne stiller sig til rådighed for KRIGU-medarbejderne i perioden for forløbet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lederne skaber rum og mulighed for vidensdeling og sparring i den samlede medarbejdergruppe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da-DK" alt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alt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det efterfølgende arbejde</a:t>
            </a:r>
          </a:p>
          <a:p>
            <a:pPr>
              <a:lnSpc>
                <a:spcPct val="100000"/>
              </a:lnSpc>
              <a:defRPr/>
            </a:pPr>
            <a:endParaRPr lang="da-DK" altLang="da-DK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alt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Tjek-ind møder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/>
          <p:cNvSpPr txBox="1">
            <a:spLocks/>
          </p:cNvSpPr>
          <p:nvPr/>
        </p:nvSpPr>
        <p:spPr>
          <a:xfrm>
            <a:off x="3186445" y="2175137"/>
            <a:ext cx="8744887" cy="271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skabe en alliance med de enkelte deltagere undervejs i forløbet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gøre de enkelte kursusgange relevante for den enkelte borger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eventuelt på trods af varierende fremmødegange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plads og rummelighed i gruppen til at borgerne kan deltage på forskellig vis og med forskellige grader af engagement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Facilitatorerne har til opgave at tilpasse og formidle materialet, så det matcher borgernes enkelte funktionsniveauer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rum og mulighed for at borgerne kan spejle sig i materialet og hinanden, så der opleves en vis "normalisering", hvorigennem der kan skabes håb</a:t>
            </a:r>
          </a:p>
          <a:p>
            <a:pPr marL="627062" lvl="1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545017" y="563025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Facilitatorrolle</a:t>
            </a:r>
          </a:p>
        </p:txBody>
      </p:sp>
      <p:sp>
        <p:nvSpPr>
          <p:cNvPr id="7" name="Rektangel 6"/>
          <p:cNvSpPr/>
          <p:nvPr/>
        </p:nvSpPr>
        <p:spPr>
          <a:xfrm>
            <a:off x="549418" y="1367135"/>
            <a:ext cx="109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 faciliteres af to facilitatorer  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2" r="52350"/>
          <a:stretch/>
        </p:blipFill>
        <p:spPr>
          <a:xfrm>
            <a:off x="1093908" y="2265721"/>
            <a:ext cx="1662877" cy="166860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52982" r="-1778"/>
          <a:stretch/>
        </p:blipFill>
        <p:spPr>
          <a:xfrm>
            <a:off x="1093908" y="4248137"/>
            <a:ext cx="1662877" cy="1668605"/>
          </a:xfrm>
          <a:prstGeom prst="rect">
            <a:avLst/>
          </a:prstGeom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9811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52" y="-420479"/>
            <a:ext cx="8205413" cy="580086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101976" y="362130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Medarbejder-</a:t>
            </a:r>
            <a:r>
              <a:rPr lang="da-DK" sz="3200" dirty="0">
                <a:latin typeface="midtsans" panose="02000503040000020004" pitchFamily="50" charset="0"/>
              </a:rPr>
              <a:t>rolle</a:t>
            </a:r>
          </a:p>
        </p:txBody>
      </p:sp>
      <p:sp>
        <p:nvSpPr>
          <p:cNvPr id="7" name="Undertitel 2"/>
          <p:cNvSpPr txBox="1">
            <a:spLocks/>
          </p:cNvSpPr>
          <p:nvPr/>
        </p:nvSpPr>
        <p:spPr bwMode="auto">
          <a:xfrm>
            <a:off x="641625" y="1685309"/>
            <a:ext cx="8952914" cy="116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 medarbejdere pr. afdeling deltager i KRIGU sammen med borgerne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Medarbejdernes rolle er at motivere, støtte og hjælpe borgerne</a:t>
            </a:r>
            <a:b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før, under 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</a:t>
            </a: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KRIGU-forløbet 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0000"/>
              </a:lnSpc>
              <a:defRPr/>
            </a:pP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549419" y="2448219"/>
            <a:ext cx="639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i den enkelte kursusgang</a:t>
            </a:r>
            <a:b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sammen med borgerne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Medarbejderrollen er </a:t>
            </a:r>
            <a:r>
              <a:rPr lang="da-DK" sz="1600" i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 fungerer som hjælp og støtte undervejs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Huskemakkere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468452" y="4048192"/>
            <a:ext cx="1110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forberedelse og opfølgning mellem kursusgangene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og stimulere borgernes motivation for deltagelse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følge op på borgernes refleksioner og reaktioner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implementering af læringen fra KRIGU til hele teamet/medarbejdergruppen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støtte den enkelte borger i at fastholde de nye rutiner og det kriminalpræventive fokus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Involvering af kollegaer </a:t>
            </a: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5BC0D-D3E3-70F7-7CD3-1931A5BD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midtsans" panose="02000503040000020004" pitchFamily="50" charset="0"/>
              </a:rPr>
              <a:t>Medarbejder-rolle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FF9D50E-908D-2F31-7EE7-7ABF63BBB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57" y="1015139"/>
            <a:ext cx="3690977" cy="2634712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254A4C4-13DF-F955-6425-95392F71F34D}"/>
              </a:ext>
            </a:extLst>
          </p:cNvPr>
          <p:cNvSpPr txBox="1"/>
          <p:nvPr/>
        </p:nvSpPr>
        <p:spPr>
          <a:xfrm>
            <a:off x="452953" y="2090252"/>
            <a:ext cx="111013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FØR: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Motivering af borgerne til deltagelse</a:t>
            </a:r>
          </a:p>
          <a:p>
            <a:pPr>
              <a:lnSpc>
                <a:spcPct val="100000"/>
              </a:lnSpc>
              <a:defRPr/>
            </a:pPr>
            <a:endParaRPr lang="da-DK" sz="1600" b="1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UNDER: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Observationer i forhold til borgernes læring, proces og engagement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være nysgerrig på både kollegaerne og borgernes oplevelse på KRIGU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være nysgerrig på viden om systemet omkring en foranstaltningsdom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understøtte KRIGU-medarbejderne – og selve forløbet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EFTER: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Bidrage til implementering af læringen fra KRIGU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støtte den enkelte borger i at fastholde de nye rutiner og det kriminalpræventive fokus</a:t>
            </a: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B8B314E0-8352-2B93-206E-ACF5B4EDAE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A5CA9574-9E07-223B-EC0E-094CB22B13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EDE96468-0CD8-5170-DB7E-5D6F43DB2E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CF3276C7-807C-FDAA-164C-7A76ACAFA46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127E26CD-3568-D742-2E34-366B56D40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77866AA7-0DF0-FBE0-C3D4-AE6F89F2C58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C0B43787-1603-53CB-1F9E-8930EA8589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C81732B5-C4CA-E65B-EA6F-7931A625BF0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DF7DF730-BCB9-E279-D6F4-B0D06B02407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A6DAFDC5-900D-D968-CC66-643A9C0CCD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35BA234B-8832-3FBF-9209-830B9A82FF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5637C45F-EB27-38FC-6653-4F0E47BDD65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BAEA531-527B-9E6A-41A5-5C9DD8D18B3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A7F29707-79A4-5E15-7A98-42D7D52ADC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86A45B27-4337-2D85-8C16-9F010D963E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FB1BDBEE-BFA8-E2AA-C1AE-81E78F3065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9B3A76E6-15CA-C2BE-B4A4-8CCF42E247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2">
              <a:extLst>
                <a:ext uri="{FF2B5EF4-FFF2-40B4-BE49-F238E27FC236}">
                  <a16:creationId xmlns:a16="http://schemas.microsoft.com/office/drawing/2014/main" id="{0507CE5E-41E1-7E64-BE08-662034EA6A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E69E2BA6-E889-1380-27BA-1AA9EA270A7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4E5627BE-64CE-B831-A4EA-A54919BA2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1C65947B-3265-A68E-A8FE-0AC0A655B8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4302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926956" y="416629"/>
            <a:ext cx="1043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Forberedelse og motivation hos borgere  </a:t>
            </a:r>
          </a:p>
        </p:txBody>
      </p:sp>
      <p:sp>
        <p:nvSpPr>
          <p:cNvPr id="7" name="Rektangel 6"/>
          <p:cNvSpPr/>
          <p:nvPr/>
        </p:nvSpPr>
        <p:spPr>
          <a:xfrm>
            <a:off x="1840674" y="1273455"/>
            <a:ext cx="99336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Fokusér på, hvordan I ønsker at forberede, informere og motivere borgerne. Nedenstående er til inspiration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Følgende information kan eksempelvis gives til medarbejderne som forberedelse til at informere og motivere borgerne...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Udlever ”Hvordan bliver jeg domsfri”- plakat samt KRIGU-pjece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på med informations-overload – fortæl ikke mere, end der står på plakaten og i pjecen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individuelt, hvordan den enkelte borger bedst betrygges og motiveres – I er eksperter på borgeren!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Gør det tydeligt, hvilken medarbejder der deltager i kurset sammen med borgeren – samt hvor og hvordan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Brug de samme få sætninger som motivation og information om kurset hver gang, I taler om det.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Eksempelvis...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kurset lærer man, hvordan man får lempet sin dom eller bliver domsfri</a:t>
            </a:r>
            <a:b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(kobl det op på borgerens håb og drømme)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skal ikke tale om den kriminalitet, man har begået. Kun hvordan man kan undgå kriminalitet og dom fremadrettet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883" r="1817" b="59263"/>
          <a:stretch/>
        </p:blipFill>
        <p:spPr>
          <a:xfrm>
            <a:off x="-2075" y="2848291"/>
            <a:ext cx="7573897" cy="400970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055112" y="461656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FÆLLES DRØFTELSE 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8" name="Gruppe 7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Rektangel 1"/>
          <p:cNvSpPr/>
          <p:nvPr/>
        </p:nvSpPr>
        <p:spPr>
          <a:xfrm>
            <a:off x="549419" y="13217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tanker gør I jer om forløbet?  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195931" y="17137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midtsans" panose="02000503040000020004" pitchFamily="50" charset="0"/>
              </a:rPr>
              <a:t>Hvordan motiverer vi sammen borgerne </a:t>
            </a:r>
            <a:br>
              <a:rPr lang="da-DK" sz="1600" dirty="0">
                <a:latin typeface="midtsans" panose="02000503040000020004" pitchFamily="50" charset="0"/>
              </a:rPr>
            </a:br>
            <a:r>
              <a:rPr lang="da-DK" sz="1600" dirty="0">
                <a:latin typeface="midtsans" panose="02000503040000020004" pitchFamily="50" charset="0"/>
              </a:rPr>
              <a:t>FØR og UNDER forløbet?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midtsans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midtsans" panose="02000503040000020004" pitchFamily="50" charset="0"/>
              </a:rPr>
              <a:t>Hvordan understøtter I som medarbejdere </a:t>
            </a:r>
            <a:br>
              <a:rPr lang="da-DK" sz="1600" dirty="0">
                <a:latin typeface="midtsans" panose="02000503040000020004" pitchFamily="50" charset="0"/>
              </a:rPr>
            </a:br>
            <a:r>
              <a:rPr lang="da-DK" sz="1600" dirty="0">
                <a:latin typeface="midtsans" panose="02000503040000020004" pitchFamily="50" charset="0"/>
              </a:rPr>
              <a:t>borgernes KRIGU forløb undervejs</a:t>
            </a:r>
            <a:br>
              <a:rPr lang="da-DK" sz="1600" dirty="0">
                <a:latin typeface="midtsans" panose="02000503040000020004" pitchFamily="50" charset="0"/>
              </a:rPr>
            </a:br>
            <a:r>
              <a:rPr lang="da-DK" sz="1600" dirty="0">
                <a:latin typeface="midtsans" panose="02000503040000020004" pitchFamily="50" charset="0"/>
              </a:rPr>
              <a:t>og den læring, der sker på forløbet?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195931" y="434998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midtsans" panose="0200050304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Andet</a:t>
            </a: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60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EB087-3AEF-A72E-40B6-3564F9F2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E810CA-53FE-C4C4-22BF-765069EA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71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9420"/>
          <a:stretch/>
        </p:blipFill>
        <p:spPr>
          <a:xfrm>
            <a:off x="8003968" y="3128066"/>
            <a:ext cx="4075961" cy="373444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438811" y="1765411"/>
            <a:ext cx="5139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3. Understøttelse og motivation af borgernes KRIGU-forløb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Hvordan motiveres borgerne </a:t>
            </a:r>
            <a:br>
              <a:rPr lang="da-DK" dirty="0">
                <a:latin typeface="midtsans" panose="02000503040000020004" pitchFamily="50" charset="0"/>
              </a:rPr>
            </a:br>
            <a:r>
              <a:rPr lang="da-DK" dirty="0">
                <a:latin typeface="midtsans" panose="02000503040000020004" pitchFamily="50" charset="0"/>
              </a:rPr>
              <a:t>FØR og UNDER forløbet?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Hvordan understøtter I som medarbejdere </a:t>
            </a:r>
            <a:br>
              <a:rPr lang="da-DK" dirty="0">
                <a:latin typeface="midtsans" panose="02000503040000020004" pitchFamily="50" charset="0"/>
              </a:rPr>
            </a:br>
            <a:r>
              <a:rPr lang="da-DK" dirty="0">
                <a:latin typeface="midtsans" panose="02000503040000020004" pitchFamily="50" charset="0"/>
              </a:rPr>
              <a:t>borgernes KRIGU forløb undervejs</a:t>
            </a:r>
            <a:br>
              <a:rPr lang="da-DK" dirty="0">
                <a:latin typeface="midtsans" panose="02000503040000020004" pitchFamily="50" charset="0"/>
              </a:rPr>
            </a:br>
            <a:r>
              <a:rPr lang="da-DK" dirty="0">
                <a:latin typeface="midtsans" panose="02000503040000020004" pitchFamily="50" charset="0"/>
              </a:rPr>
              <a:t>og den læring, der sker på forløbet?</a:t>
            </a:r>
            <a:br>
              <a:rPr lang="da-DK" dirty="0">
                <a:latin typeface="midtsans" panose="02000503040000020004" pitchFamily="50" charset="0"/>
              </a:rPr>
            </a:br>
            <a:endParaRPr lang="da-DK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4. Eventuelt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3965" y="1795052"/>
            <a:ext cx="759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381512" y="1791177"/>
            <a:ext cx="8313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1. Introduktion til KRIGU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baggrund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igangsætter vi et KRIGU-forløb?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gruppebaseret psykoedukation?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FØR, UNDER og EFTER i et KRIGU-forløb </a:t>
            </a:r>
          </a:p>
          <a:p>
            <a:endParaRPr lang="da-DK" dirty="0">
              <a:latin typeface="midtsans" panose="02000503040000020004" pitchFamily="50" charset="0"/>
            </a:endParaRPr>
          </a:p>
          <a:p>
            <a:endParaRPr lang="da-DK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2. Beskrivelse af roller og ansvarsområder </a:t>
            </a:r>
            <a:br>
              <a:rPr lang="da-DK" b="1" dirty="0">
                <a:latin typeface="midtsans" panose="02000503040000020004" pitchFamily="50" charset="0"/>
              </a:rPr>
            </a:br>
            <a:r>
              <a:rPr lang="da-DK" b="1" dirty="0">
                <a:latin typeface="midtsans" panose="02000503040000020004" pitchFamily="50" charset="0"/>
              </a:rPr>
              <a:t>i et KRIGU-forløb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Leder, facilitator, KRIGU-medarbejder</a:t>
            </a:r>
            <a:br>
              <a:rPr lang="da-DK" dirty="0">
                <a:latin typeface="midtsans" panose="02000503040000020004" pitchFamily="50" charset="0"/>
              </a:rPr>
            </a:br>
            <a:r>
              <a:rPr lang="da-DK" dirty="0">
                <a:latin typeface="midtsans" panose="02000503040000020004" pitchFamily="50" charset="0"/>
              </a:rPr>
              <a:t>og medarbejder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latin typeface="midtsans" panose="0200050304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dirty="0">
                <a:latin typeface="midtsans" panose="0200050304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686296" y="843225"/>
            <a:ext cx="83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236192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650670" y="843012"/>
            <a:ext cx="842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Introduktion til KRIGUs baggrund</a:t>
            </a:r>
          </a:p>
        </p:txBody>
      </p:sp>
      <p:pic>
        <p:nvPicPr>
          <p:cNvPr id="7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09" y="469489"/>
            <a:ext cx="1741377" cy="24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6" name="Tekstfelt 5"/>
          <p:cNvSpPr txBox="1"/>
          <p:nvPr/>
        </p:nvSpPr>
        <p:spPr>
          <a:xfrm>
            <a:off x="1650670" y="1801310"/>
            <a:ext cx="10541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Stigende tilgang af kriminalitetstruede og domfældte borgere 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ved vi?</a:t>
            </a: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om tidsubestemte foranstaltninger</a:t>
            </a: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SUA, Søgaard (2020) Domfældte udviklingshæmmede – Tidsubestemte foranstaltninger </a:t>
            </a:r>
          </a:p>
          <a:p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altLang="da-D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Tidsubestemtheden</a:t>
            </a: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den medfølgende uvished er et altoverskyggende element i borgernes hverdag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Hvornår bliver jeg domsfri?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Usikkerhed omkring, hvad en domsændring eller –ophævelse kræver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skal der til? Og hvad kan jeg selv gøre?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Foranstaltningen opleves som en straf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Hvorfor må jeg ikke det samme som mine medbeboere?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Borgerne oplever håbløshed og manglende drømme for fremtiden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mangler redskaber, indsatser og metoder, der er særligt tilpasset målgruppen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Udvikling af en ny tilgang til det kriminalpræventive arbejde – KRIGU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borgernes ønsker, håb og drømme </a:t>
            </a:r>
          </a:p>
          <a:p>
            <a:pPr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392" r="10343" b="28661"/>
          <a:stretch/>
        </p:blipFill>
        <p:spPr>
          <a:xfrm>
            <a:off x="8799615" y="4092254"/>
            <a:ext cx="3233359" cy="2678136"/>
          </a:xfrm>
        </p:spPr>
      </p:pic>
      <p:sp>
        <p:nvSpPr>
          <p:cNvPr id="5" name="Tekstfelt 4"/>
          <p:cNvSpPr txBox="1"/>
          <p:nvPr/>
        </p:nvSpPr>
        <p:spPr>
          <a:xfrm>
            <a:off x="1852551" y="2088254"/>
            <a:ext cx="5343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EGEN TEKST</a:t>
            </a:r>
          </a:p>
          <a:p>
            <a:endParaRPr lang="da-DK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kan eksempelvis omhandle følgende...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er botilbuddets motivation for at deltage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problemstillinger adresserer vi ved deltagelse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forventer vi at opnå ved deltagelse i et KRIGU-forløb?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er borgernes stemme og borgerperspektivet en del af KRIGU-forløbet FØR, UNDER og EFTER?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698171" y="843012"/>
            <a:ext cx="838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Hvorfor igangsætter vi et KRIGU-forløb?</a:t>
            </a:r>
          </a:p>
        </p:txBody>
      </p:sp>
    </p:spTree>
    <p:extLst>
      <p:ext uri="{BB962C8B-B14F-4D97-AF65-F5344CB8AC3E}">
        <p14:creationId xmlns:p14="http://schemas.microsoft.com/office/powerpoint/2010/main" val="9647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45672" y="365125"/>
            <a:ext cx="9608127" cy="1325563"/>
          </a:xfrm>
        </p:spPr>
        <p:txBody>
          <a:bodyPr>
            <a:normAutofit/>
          </a:bodyPr>
          <a:lstStyle/>
          <a:p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KRIGUs formål </a:t>
            </a:r>
          </a:p>
        </p:txBody>
      </p:sp>
      <p:sp>
        <p:nvSpPr>
          <p:cNvPr id="5" name="Rektangel 4"/>
          <p:cNvSpPr/>
          <p:nvPr/>
        </p:nvSpPr>
        <p:spPr>
          <a:xfrm>
            <a:off x="1258784" y="890649"/>
            <a:ext cx="58443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større viden om systemet rundt om en foranstaltningsdom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fremme forståelsen for, at den enkelte borgers adfærd har betydning for domsforløbet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øge den enkelte borgers motivation i domsarbejdet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et mere målrettet kriminalpræventivt fokus i arbejdet med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giver borgeren tro og håb ift. at kunne opnå og indfri drømme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er ikke ensbetydende med, at borgerne bliver domsfri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det fremadrettede arbejde med dommen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06" y="0"/>
            <a:ext cx="494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130">
            <a:off x="8208512" y="1555389"/>
            <a:ext cx="5063391" cy="29083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529" y="242891"/>
            <a:ext cx="9829800" cy="832044"/>
          </a:xfrm>
        </p:spPr>
        <p:txBody>
          <a:bodyPr/>
          <a:lstStyle/>
          <a:p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Hvorfor</a:t>
            </a:r>
            <a:r>
              <a:rPr lang="da-DK" dirty="0"/>
              <a:t> 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gruppebaseret</a:t>
            </a:r>
            <a:r>
              <a:rPr lang="da-DK" dirty="0"/>
              <a:t> </a:t>
            </a:r>
            <a:r>
              <a:rPr lang="da-DK" sz="3200" b="1" dirty="0" err="1">
                <a:latin typeface="midtsans" panose="02000503040000020004" pitchFamily="50" charset="0"/>
                <a:ea typeface="+mn-ea"/>
                <a:cs typeface="+mn-cs"/>
              </a:rPr>
              <a:t>psykoedukation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Rektangel 3"/>
          <p:cNvSpPr/>
          <p:nvPr/>
        </p:nvSpPr>
        <p:spPr>
          <a:xfrm>
            <a:off x="1676528" y="658913"/>
            <a:ext cx="103531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Gruppebaseret psykoedukativ tilgang med udgangspunkt i kognitiv adfærdsterapi og MI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fokus fra det skamfulde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det intense fokus på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gruppen arbejdes der med...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forståelse for egen livssituation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borgernes forståelse for eget ansvar i forhold til at mestre og forebygge (kriminel) adfærd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vilje og motivation for at samarbejde med personalet og arbejde aktivt med adfærdsændringer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psykologiske modstand mod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afmagtsfølelse og oplevelse af håbløshed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forstærke borgerens håb og tro på sine drømme – et meningsfuldt liv</a:t>
            </a:r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frigives ressourcer til det, der er formålet ved den psykoedukative tilgang til gruppeforløbet: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borgerne bliver i stand til at reflektere over, hvordan læringen kan omsættes til situationer i deres eget liv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gruppeforløb kræver individuel tilpasning med fokus på borgernes behov, modtagelighed og motivation</a:t>
            </a: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878294" y="60762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Opbygning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1878294" y="1694292"/>
            <a:ext cx="3723860" cy="2120347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INFORMATIONSMØDE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Facilitatorer </a:t>
            </a:r>
          </a:p>
          <a:p>
            <a:pPr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</a:t>
            </a:r>
          </a:p>
          <a:p>
            <a:pPr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OPSTARTSMØDE</a:t>
            </a:r>
          </a:p>
          <a:p>
            <a:pPr lvl="0" algn="ctr"/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– dog ikke borgere</a:t>
            </a: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frundet rektangel 10"/>
          <p:cNvSpPr/>
          <p:nvPr/>
        </p:nvSpPr>
        <p:spPr>
          <a:xfrm>
            <a:off x="6158459" y="559133"/>
            <a:ext cx="3992705" cy="5657006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 KURSUSGANGE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Gæsteundervisere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 VIRTUELLE OPFØLGNINGSMØDER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 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TJEK-IND MØDER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 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frundet rektangel 11"/>
          <p:cNvSpPr/>
          <p:nvPr/>
        </p:nvSpPr>
        <p:spPr>
          <a:xfrm>
            <a:off x="1878294" y="4095792"/>
            <a:ext cx="3723860" cy="2120347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OPSAMLINGSMØDE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samlede medarbejdergruppe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</a:t>
            </a: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øjrepil 3"/>
          <p:cNvSpPr/>
          <p:nvPr/>
        </p:nvSpPr>
        <p:spPr>
          <a:xfrm>
            <a:off x="2324914" y="1268413"/>
            <a:ext cx="8245475" cy="936625"/>
          </a:xfrm>
          <a:prstGeom prst="rightArrow">
            <a:avLst/>
          </a:prstGeom>
          <a:solidFill>
            <a:srgbClr val="CAC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2324914" y="2254250"/>
            <a:ext cx="8245475" cy="923925"/>
          </a:xfrm>
          <a:prstGeom prst="rightArrow">
            <a:avLst/>
          </a:prstGeom>
          <a:solidFill>
            <a:srgbClr val="84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6" name="Højrepil 5"/>
          <p:cNvSpPr/>
          <p:nvPr/>
        </p:nvSpPr>
        <p:spPr>
          <a:xfrm>
            <a:off x="2324914" y="3217863"/>
            <a:ext cx="8245475" cy="925512"/>
          </a:xfrm>
          <a:prstGeom prst="rightArrow">
            <a:avLst/>
          </a:prstGeom>
          <a:solidFill>
            <a:srgbClr val="8D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Højrepil 6"/>
          <p:cNvSpPr/>
          <p:nvPr/>
        </p:nvSpPr>
        <p:spPr>
          <a:xfrm>
            <a:off x="2324914" y="4203700"/>
            <a:ext cx="8245475" cy="925513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8" name="Højrepil 7"/>
          <p:cNvSpPr/>
          <p:nvPr/>
        </p:nvSpPr>
        <p:spPr>
          <a:xfrm>
            <a:off x="2313801" y="5189538"/>
            <a:ext cx="8245475" cy="865187"/>
          </a:xfrm>
          <a:prstGeom prst="rightArrow">
            <a:avLst/>
          </a:prstGeom>
          <a:solidFill>
            <a:srgbClr val="50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9" name="Tekstfelt 9"/>
          <p:cNvSpPr txBox="1">
            <a:spLocks noChangeArrowheads="1"/>
          </p:cNvSpPr>
          <p:nvPr/>
        </p:nvSpPr>
        <p:spPr bwMode="auto">
          <a:xfrm>
            <a:off x="2721789" y="1557338"/>
            <a:ext cx="7272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1 – VELKOMMEN</a:t>
            </a:r>
          </a:p>
        </p:txBody>
      </p:sp>
      <p:sp>
        <p:nvSpPr>
          <p:cNvPr id="10" name="Tekstfelt 10"/>
          <p:cNvSpPr txBox="1">
            <a:spLocks noChangeArrowheads="1"/>
          </p:cNvSpPr>
          <p:nvPr/>
        </p:nvSpPr>
        <p:spPr bwMode="auto">
          <a:xfrm>
            <a:off x="2721789" y="253206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2 – BISTANDSVÆRGE OG TILSYNSFØRENDE MYNDIGHED </a:t>
            </a:r>
          </a:p>
        </p:txBody>
      </p:sp>
      <p:sp>
        <p:nvSpPr>
          <p:cNvPr id="11" name="Tekstfelt 11"/>
          <p:cNvSpPr txBox="1">
            <a:spLocks noChangeArrowheads="1"/>
          </p:cNvSpPr>
          <p:nvPr/>
        </p:nvSpPr>
        <p:spPr bwMode="auto">
          <a:xfrm>
            <a:off x="2721789" y="3495675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3 – SAMRÅDET OG STATSADVOKATEN</a:t>
            </a:r>
          </a:p>
        </p:txBody>
      </p:sp>
      <p:sp>
        <p:nvSpPr>
          <p:cNvPr id="12" name="Tekstfelt 12"/>
          <p:cNvSpPr txBox="1">
            <a:spLocks noChangeArrowheads="1"/>
          </p:cNvSpPr>
          <p:nvPr/>
        </p:nvSpPr>
        <p:spPr bwMode="auto">
          <a:xfrm>
            <a:off x="2721789" y="448151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4 – TIDLIGERE DOMSANBRAGTE BORGERE </a:t>
            </a:r>
          </a:p>
        </p:txBody>
      </p:sp>
      <p:sp>
        <p:nvSpPr>
          <p:cNvPr id="13" name="Tekstfelt 13"/>
          <p:cNvSpPr txBox="1">
            <a:spLocks noChangeArrowheads="1"/>
          </p:cNvSpPr>
          <p:nvPr/>
        </p:nvSpPr>
        <p:spPr bwMode="auto">
          <a:xfrm>
            <a:off x="2710676" y="5437188"/>
            <a:ext cx="725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5 – AFSLUTNING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226608" y="43598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Indhold til kursusgangene </a:t>
            </a:r>
          </a:p>
        </p:txBody>
      </p:sp>
      <p:grpSp>
        <p:nvGrpSpPr>
          <p:cNvPr id="16" name="Gruppe 15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3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4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5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6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7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334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372139" y="2558673"/>
            <a:ext cx="8392945" cy="12003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7200" b="1" dirty="0">
                <a:latin typeface="midtsans" panose="02000503040000020004" pitchFamily="50" charset="0"/>
              </a:rPr>
              <a:t>ROLLEFORDELING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8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9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5712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1160</Words>
  <Application>Microsoft Office PowerPoint</Application>
  <PresentationFormat>Widescreen</PresentationFormat>
  <Paragraphs>209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midtsans</vt:lpstr>
      <vt:lpstr>Verdana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KRIGUs formål </vt:lpstr>
      <vt:lpstr>Hvorfor gruppebaseret psykoedukation?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Medarbejder-rolle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Søgaard Jensen</dc:creator>
  <cp:lastModifiedBy>Didde Marie Degn</cp:lastModifiedBy>
  <cp:revision>35</cp:revision>
  <dcterms:created xsi:type="dcterms:W3CDTF">2023-09-05T07:06:08Z</dcterms:created>
  <dcterms:modified xsi:type="dcterms:W3CDTF">2024-09-05T07:36:35Z</dcterms:modified>
</cp:coreProperties>
</file>