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1" r:id="rId4"/>
    <p:sldId id="289" r:id="rId5"/>
    <p:sldId id="291" r:id="rId6"/>
    <p:sldId id="290" r:id="rId7"/>
    <p:sldId id="281" r:id="rId8"/>
    <p:sldId id="282" r:id="rId9"/>
    <p:sldId id="266" r:id="rId10"/>
    <p:sldId id="267" r:id="rId11"/>
    <p:sldId id="292" r:id="rId12"/>
    <p:sldId id="274" r:id="rId13"/>
    <p:sldId id="293" r:id="rId14"/>
    <p:sldId id="269" r:id="rId15"/>
    <p:sldId id="285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44A"/>
    <a:srgbClr val="FFC50D"/>
    <a:srgbClr val="CC0000"/>
    <a:srgbClr val="990033"/>
    <a:srgbClr val="E3DFD4"/>
    <a:srgbClr val="F5D5DA"/>
    <a:srgbClr val="F6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84184" autoAdjust="0"/>
  </p:normalViewPr>
  <p:slideViewPr>
    <p:cSldViewPr snapToGrid="0">
      <p:cViewPr varScale="1">
        <p:scale>
          <a:sx n="71" d="100"/>
          <a:sy n="71" d="100"/>
        </p:scale>
        <p:origin x="4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5C07-576F-4F08-9305-40C881DE5C96}" type="datetimeFigureOut">
              <a:rPr lang="da-DK" smtClean="0"/>
              <a:t>25-08-2024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CC1A-3070-4F85-816C-A833C74DAA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8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3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4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74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97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30271D-6CE2-345D-10E1-4D57AC645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" y="99781"/>
            <a:ext cx="1256074" cy="10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1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9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97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8B9D39E-2E56-E5A6-0E19-B7E59F3E2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" y="111952"/>
            <a:ext cx="1108953" cy="9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16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06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987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50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20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330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455103" y="1606843"/>
            <a:ext cx="11385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KRIGU</a:t>
            </a:r>
          </a:p>
          <a:p>
            <a:pPr algn="ctr"/>
            <a:r>
              <a:rPr lang="da-DK" sz="6600" b="1" dirty="0">
                <a:latin typeface="midtsans" panose="02000503040000020004" pitchFamily="50" charset="0"/>
              </a:rPr>
              <a:t>OPSAMLINGSMØDE </a:t>
            </a:r>
          </a:p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 </a:t>
            </a:r>
            <a:endParaRPr lang="da-DK" sz="6600" dirty="0">
              <a:solidFill>
                <a:srgbClr val="990033"/>
              </a:solidFill>
              <a:latin typeface="midtsans" panose="02000503040000020004" pitchFamily="50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8889"/>
          <a:stretch/>
        </p:blipFill>
        <p:spPr>
          <a:xfrm>
            <a:off x="3114260" y="3572541"/>
            <a:ext cx="6067083" cy="32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52" y="-420479"/>
            <a:ext cx="8205413" cy="580086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790610" y="38491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Medarbejderrolle</a:t>
            </a:r>
          </a:p>
        </p:txBody>
      </p:sp>
      <p:sp>
        <p:nvSpPr>
          <p:cNvPr id="7" name="Undertitel 2"/>
          <p:cNvSpPr txBox="1">
            <a:spLocks/>
          </p:cNvSpPr>
          <p:nvPr/>
        </p:nvSpPr>
        <p:spPr bwMode="auto">
          <a:xfrm>
            <a:off x="641625" y="1685309"/>
            <a:ext cx="8952914" cy="116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 medarbejdere pr. afdeling deltager i KRIGU sammen med borgerne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Medarbejdernes rolle er at motivere, støtte og hjælpe borgerne</a:t>
            </a:r>
            <a:b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før, under 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</a:t>
            </a: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KRIGU-forløbet 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0000"/>
              </a:lnSpc>
              <a:defRPr/>
            </a:pP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549419" y="2448219"/>
            <a:ext cx="639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i den enkelte kursusgang</a:t>
            </a:r>
            <a:b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sammen med borgerne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Medarbejderrollen er </a:t>
            </a:r>
            <a:r>
              <a:rPr lang="da-DK" sz="1600" i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 fungerer som hjælp og støtte undervejs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Huskemakkere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468452" y="4048192"/>
            <a:ext cx="1110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forberedelse og opfølgning mellem kursusgangene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og stimulere borgernes motivation for deltagelse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følge op på borgernes refleksioner og reaktioner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implementering af læringen fra KRIGU til hele teamet/medarbejdergruppen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støtte den enkelte borger i at fastholde de nye rutiner og det kriminalpræventive fokus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Involvering af kollegaer </a:t>
            </a: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795680" y="45304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rgbClr val="990033"/>
                </a:solidFill>
                <a:latin typeface="midtsans" panose="02000503040000020004" pitchFamily="50" charset="0"/>
              </a:rPr>
              <a:t>FØR, UNDER </a:t>
            </a:r>
            <a:r>
              <a:rPr lang="da-DK" sz="3200" b="1" dirty="0">
                <a:latin typeface="midtsans" panose="02000503040000020004" pitchFamily="50" charset="0"/>
              </a:rPr>
              <a:t>OG </a:t>
            </a:r>
            <a:r>
              <a:rPr lang="da-DK" sz="3200" b="1" dirty="0">
                <a:solidFill>
                  <a:srgbClr val="990033"/>
                </a:solidFill>
                <a:latin typeface="midtsans" panose="02000503040000020004" pitchFamily="50" charset="0"/>
              </a:rPr>
              <a:t>EFTER </a:t>
            </a:r>
            <a:r>
              <a:rPr lang="da-DK" sz="3200" b="1" dirty="0">
                <a:latin typeface="midtsans" panose="02000503040000020004" pitchFamily="50" charset="0"/>
              </a:rPr>
              <a:t>i et KRIGU-forløb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733855" y="3519489"/>
            <a:ext cx="65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  <a:endParaRPr lang="da-DK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øjrepil 3"/>
          <p:cNvSpPr/>
          <p:nvPr/>
        </p:nvSpPr>
        <p:spPr>
          <a:xfrm>
            <a:off x="2324914" y="1268413"/>
            <a:ext cx="8245475" cy="936625"/>
          </a:xfrm>
          <a:prstGeom prst="rightArrow">
            <a:avLst/>
          </a:prstGeom>
          <a:solidFill>
            <a:srgbClr val="CAC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2324914" y="2254250"/>
            <a:ext cx="8245475" cy="923925"/>
          </a:xfrm>
          <a:prstGeom prst="rightArrow">
            <a:avLst/>
          </a:prstGeom>
          <a:solidFill>
            <a:srgbClr val="84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6" name="Højrepil 5"/>
          <p:cNvSpPr/>
          <p:nvPr/>
        </p:nvSpPr>
        <p:spPr>
          <a:xfrm>
            <a:off x="2324914" y="3217863"/>
            <a:ext cx="8245475" cy="925512"/>
          </a:xfrm>
          <a:prstGeom prst="rightArrow">
            <a:avLst/>
          </a:prstGeom>
          <a:solidFill>
            <a:srgbClr val="8D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Højrepil 6"/>
          <p:cNvSpPr/>
          <p:nvPr/>
        </p:nvSpPr>
        <p:spPr>
          <a:xfrm>
            <a:off x="2324914" y="4203700"/>
            <a:ext cx="8245475" cy="925513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8" name="Højrepil 7"/>
          <p:cNvSpPr/>
          <p:nvPr/>
        </p:nvSpPr>
        <p:spPr>
          <a:xfrm>
            <a:off x="2313801" y="5189538"/>
            <a:ext cx="8245475" cy="865187"/>
          </a:xfrm>
          <a:prstGeom prst="rightArrow">
            <a:avLst/>
          </a:prstGeom>
          <a:solidFill>
            <a:srgbClr val="50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9" name="Tekstfelt 9"/>
          <p:cNvSpPr txBox="1">
            <a:spLocks noChangeArrowheads="1"/>
          </p:cNvSpPr>
          <p:nvPr/>
        </p:nvSpPr>
        <p:spPr bwMode="auto">
          <a:xfrm>
            <a:off x="2721789" y="1557338"/>
            <a:ext cx="7272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1 – VELKOMMEN</a:t>
            </a:r>
          </a:p>
        </p:txBody>
      </p:sp>
      <p:sp>
        <p:nvSpPr>
          <p:cNvPr id="10" name="Tekstfelt 10"/>
          <p:cNvSpPr txBox="1">
            <a:spLocks noChangeArrowheads="1"/>
          </p:cNvSpPr>
          <p:nvPr/>
        </p:nvSpPr>
        <p:spPr bwMode="auto">
          <a:xfrm>
            <a:off x="2721789" y="253206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2 – BISTANDSVÆRGE OG TILSYNSFØRENDE MYNDIGHED </a:t>
            </a:r>
          </a:p>
        </p:txBody>
      </p:sp>
      <p:sp>
        <p:nvSpPr>
          <p:cNvPr id="11" name="Tekstfelt 11"/>
          <p:cNvSpPr txBox="1">
            <a:spLocks noChangeArrowheads="1"/>
          </p:cNvSpPr>
          <p:nvPr/>
        </p:nvSpPr>
        <p:spPr bwMode="auto">
          <a:xfrm>
            <a:off x="2721789" y="3495675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3 – SAMRÅDET OG STATSADVOKATEN</a:t>
            </a:r>
          </a:p>
        </p:txBody>
      </p:sp>
      <p:sp>
        <p:nvSpPr>
          <p:cNvPr id="12" name="Tekstfelt 12"/>
          <p:cNvSpPr txBox="1">
            <a:spLocks noChangeArrowheads="1"/>
          </p:cNvSpPr>
          <p:nvPr/>
        </p:nvSpPr>
        <p:spPr bwMode="auto">
          <a:xfrm>
            <a:off x="2721789" y="448151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4 – TIDLIGERE DOMSANBRAGTE BORGERE </a:t>
            </a:r>
          </a:p>
        </p:txBody>
      </p:sp>
      <p:sp>
        <p:nvSpPr>
          <p:cNvPr id="13" name="Tekstfelt 13"/>
          <p:cNvSpPr txBox="1">
            <a:spLocks noChangeArrowheads="1"/>
          </p:cNvSpPr>
          <p:nvPr/>
        </p:nvSpPr>
        <p:spPr bwMode="auto">
          <a:xfrm>
            <a:off x="2710676" y="5437188"/>
            <a:ext cx="725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5 – AFSLUTNING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313801" y="340370"/>
            <a:ext cx="919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Indhold til kursusgangene </a:t>
            </a:r>
          </a:p>
        </p:txBody>
      </p:sp>
      <p:grpSp>
        <p:nvGrpSpPr>
          <p:cNvPr id="16" name="Gruppe 15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3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4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5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6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7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334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262345" y="40997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Trafiklystavlen</a:t>
            </a:r>
            <a:endParaRPr lang="da-DK" sz="3200" dirty="0">
              <a:latin typeface="midtsans" panose="02000503040000020004" pitchFamily="50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1130342" y="2247281"/>
            <a:ext cx="65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  <a:endParaRPr lang="da-DK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7938052" y="702365"/>
            <a:ext cx="3803374" cy="269019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Afrundet rektangel 6"/>
          <p:cNvSpPr/>
          <p:nvPr/>
        </p:nvSpPr>
        <p:spPr>
          <a:xfrm>
            <a:off x="10058401" y="702365"/>
            <a:ext cx="1683026" cy="2690192"/>
          </a:xfrm>
          <a:prstGeom prst="roundRect">
            <a:avLst/>
          </a:prstGeom>
          <a:solidFill>
            <a:srgbClr val="75B4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9237359" y="702365"/>
            <a:ext cx="1231858" cy="2690192"/>
          </a:xfrm>
          <a:prstGeom prst="rect">
            <a:avLst/>
          </a:prstGeom>
          <a:solidFill>
            <a:srgbClr val="FFC50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2393358" y="3774328"/>
            <a:ext cx="92553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er trafiklystavlen?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har vi arbejdet med trafiklystavlen i KRIGU-forløbet?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I arbejde med trafiklystavlen fremadrettet? </a:t>
            </a:r>
          </a:p>
        </p:txBody>
      </p:sp>
    </p:spTree>
    <p:extLst>
      <p:ext uri="{BB962C8B-B14F-4D97-AF65-F5344CB8AC3E}">
        <p14:creationId xmlns:p14="http://schemas.microsoft.com/office/powerpoint/2010/main" val="369367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883" r="1817" b="59263"/>
          <a:stretch/>
        </p:blipFill>
        <p:spPr>
          <a:xfrm>
            <a:off x="-2075" y="2848291"/>
            <a:ext cx="7573897" cy="400970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928046" y="488560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KRIGU-MEDARBEJDERNE FORTÆLLER...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8" name="Gruppe 7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9" name="Tekstfelt 28"/>
          <p:cNvSpPr txBox="1"/>
          <p:nvPr/>
        </p:nvSpPr>
        <p:spPr>
          <a:xfrm>
            <a:off x="2985647" y="1889472"/>
            <a:ext cx="65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  <a:endParaRPr lang="da-DK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kstfelt 30"/>
          <p:cNvSpPr txBox="1"/>
          <p:nvPr/>
        </p:nvSpPr>
        <p:spPr>
          <a:xfrm>
            <a:off x="7338020" y="2980322"/>
            <a:ext cx="4446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Vores oplevelse af KRIGU-forløbet som medarbejdere</a:t>
            </a:r>
          </a:p>
          <a:p>
            <a:pPr algn="ctr"/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Vores oplevelse af borgernes fremmøde, engagement og proces</a:t>
            </a:r>
          </a:p>
          <a:p>
            <a:pPr algn="ctr"/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Trafiklystavlen og aftaler med borgerne </a:t>
            </a:r>
          </a:p>
        </p:txBody>
      </p:sp>
    </p:spTree>
    <p:extLst>
      <p:ext uri="{BB962C8B-B14F-4D97-AF65-F5344CB8AC3E}">
        <p14:creationId xmlns:p14="http://schemas.microsoft.com/office/powerpoint/2010/main" val="140360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226608" y="487552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Det fremadrettede arbejde  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1253622" y="2767682"/>
            <a:ext cx="978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358300" y="2007032"/>
            <a:ext cx="97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kriminalpræventive perspektiv </a:t>
            </a:r>
          </a:p>
        </p:txBody>
      </p:sp>
    </p:spTree>
    <p:extLst>
      <p:ext uri="{BB962C8B-B14F-4D97-AF65-F5344CB8AC3E}">
        <p14:creationId xmlns:p14="http://schemas.microsoft.com/office/powerpoint/2010/main" val="13893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9420"/>
          <a:stretch/>
        </p:blipFill>
        <p:spPr>
          <a:xfrm>
            <a:off x="7503459" y="2723882"/>
            <a:ext cx="4512184" cy="413411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13965" y="1795052"/>
            <a:ext cx="759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891435" y="1458468"/>
            <a:ext cx="7835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1. Introduktion til KRIGU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baggrund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igangsatte vi et KRIGU-forløb?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gruppebaseret psykoedukation?</a:t>
            </a:r>
          </a:p>
          <a:p>
            <a:endParaRPr lang="da-DK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2: KRIGU-forløbet </a:t>
            </a:r>
          </a:p>
          <a:p>
            <a:r>
              <a:rPr lang="da-DK" dirty="0">
                <a:latin typeface="midtsans" panose="02000503040000020004" pitchFamily="50" charset="0"/>
              </a:rPr>
              <a:t>- Beskrivelse af borgergruppen</a:t>
            </a:r>
          </a:p>
          <a:p>
            <a:r>
              <a:rPr lang="da-DK" dirty="0">
                <a:latin typeface="midtsans" panose="02000503040000020004" pitchFamily="50" charset="0"/>
              </a:rPr>
              <a:t>- Præsentation af rollen som facilitatorer</a:t>
            </a:r>
          </a:p>
          <a:p>
            <a:r>
              <a:rPr lang="da-DK" dirty="0">
                <a:latin typeface="midtsans" panose="02000503040000020004" pitchFamily="50" charset="0"/>
              </a:rPr>
              <a:t>- Præsentation af rollen som KRIGU-medarbejdere 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r>
              <a:rPr lang="da-DK" dirty="0">
                <a:latin typeface="midtsans" panose="02000503040000020004" pitchFamily="50" charset="0"/>
              </a:rPr>
              <a:t>- FØR, UNDER og EFTER i et KRIGU-forløb</a:t>
            </a:r>
            <a:endParaRPr lang="da-DK" b="1" dirty="0">
              <a:latin typeface="midtsans" panose="02000503040000020004" pitchFamily="50" charset="0"/>
            </a:endParaRPr>
          </a:p>
          <a:p>
            <a:endParaRPr lang="da-DK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3. De fem kursusgange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Det overordnede indhold på kursusgangene </a:t>
            </a:r>
          </a:p>
          <a:p>
            <a:r>
              <a:rPr lang="da-DK" dirty="0">
                <a:latin typeface="midtsans" panose="02000503040000020004" pitchFamily="50" charset="0"/>
              </a:rPr>
              <a:t>  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latin typeface="midtsans" panose="0200050304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dirty="0">
                <a:latin typeface="midtsans" panose="0200050304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891436" y="328279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DAGSORDEN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777318" y="1428000"/>
            <a:ext cx="5441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4. Trafiklystavlen</a:t>
            </a:r>
          </a:p>
          <a:p>
            <a:endParaRPr lang="da-DK" b="1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5. KRIGU-medarbejder fortæller...</a:t>
            </a:r>
          </a:p>
          <a:p>
            <a:endParaRPr lang="da-DK" b="1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6. Det fremadrettede arbejde i et </a:t>
            </a:r>
          </a:p>
          <a:p>
            <a:r>
              <a:rPr lang="da-DK" b="1" dirty="0">
                <a:latin typeface="midtsans" panose="02000503040000020004" pitchFamily="50" charset="0"/>
              </a:rPr>
              <a:t>     kriminalpræventivt perspektiv  </a:t>
            </a:r>
          </a:p>
        </p:txBody>
      </p:sp>
    </p:spTree>
    <p:extLst>
      <p:ext uri="{BB962C8B-B14F-4D97-AF65-F5344CB8AC3E}">
        <p14:creationId xmlns:p14="http://schemas.microsoft.com/office/powerpoint/2010/main" val="236192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607077" y="469489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Introduktion til KRIGUs baggrund</a:t>
            </a:r>
          </a:p>
        </p:txBody>
      </p:sp>
      <p:pic>
        <p:nvPicPr>
          <p:cNvPr id="7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09" y="469489"/>
            <a:ext cx="1741377" cy="24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6" name="Tekstfelt 5"/>
          <p:cNvSpPr txBox="1"/>
          <p:nvPr/>
        </p:nvSpPr>
        <p:spPr>
          <a:xfrm>
            <a:off x="1528021" y="1745704"/>
            <a:ext cx="10584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Stigende tilgang af kriminalitetstruede og domfældte borgere 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ved vi?</a:t>
            </a: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om tidsubestemte foranstaltninger</a:t>
            </a: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SUA, Søgaard (2020) Domfældte udviklingshæmmede – Tidsubestemte foranstaltninger </a:t>
            </a:r>
          </a:p>
          <a:p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altLang="da-D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Tidsubestemtheden</a:t>
            </a: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den medfølgende uvished er et altoverskyggende element i borgernes hverdag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Hvornår bliver jeg domsfri?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Usikkerhed omkring, hvad en domsændring eller –ophævelse kræver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skal der til? Og hvad kan jeg selv gøre?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Foranstaltningen opleves som en straf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Hvorfor må jeg ikke det samme som mine medbeboere?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Borgerne oplever håbløshed og manglende drømme for fremtiden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mangler redskaber, indsatser og metoder, der er særligt tilpasset målgruppen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Udvikling af en ny tilgang til det kriminalpræventive arbejde – KRIGU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borgernes ønsker, håb og drømme </a:t>
            </a:r>
          </a:p>
          <a:p>
            <a:pPr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392" r="10343" b="28661"/>
          <a:stretch/>
        </p:blipFill>
        <p:spPr>
          <a:xfrm>
            <a:off x="8137819" y="3544098"/>
            <a:ext cx="3895156" cy="3226291"/>
          </a:xfrm>
        </p:spPr>
      </p:pic>
      <p:sp>
        <p:nvSpPr>
          <p:cNvPr id="5" name="Tekstfelt 4"/>
          <p:cNvSpPr txBox="1"/>
          <p:nvPr/>
        </p:nvSpPr>
        <p:spPr>
          <a:xfrm>
            <a:off x="1634315" y="1738631"/>
            <a:ext cx="6503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EGEN TEKST</a:t>
            </a:r>
          </a:p>
          <a:p>
            <a:endParaRPr lang="da-DK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kan eksempelvis omhandle følgende...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er botilbuddets motivation for at deltage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problemstillinger adresserer vi ved deltagelse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forventer vi at opnå ved deltagelse i et KRIGU-forløb?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er borgernes stemme og borgerperspektivet en del af KRIGU-forløbet FØR, UNDER og EFTER?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634315" y="522429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Hvorfor igangsatte vi et KRIGU-forløb?</a:t>
            </a:r>
          </a:p>
        </p:txBody>
      </p:sp>
    </p:spTree>
    <p:extLst>
      <p:ext uri="{BB962C8B-B14F-4D97-AF65-F5344CB8AC3E}">
        <p14:creationId xmlns:p14="http://schemas.microsoft.com/office/powerpoint/2010/main" val="9647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70212" y="109630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b="1" dirty="0" err="1">
                <a:latin typeface="midtsans" panose="02000503040000020004" pitchFamily="50" charset="0"/>
                <a:ea typeface="+mn-ea"/>
                <a:cs typeface="+mn-cs"/>
              </a:rPr>
              <a:t>KRIGUs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 formål </a:t>
            </a:r>
          </a:p>
        </p:txBody>
      </p:sp>
      <p:sp>
        <p:nvSpPr>
          <p:cNvPr id="5" name="Rektangel 4"/>
          <p:cNvSpPr/>
          <p:nvPr/>
        </p:nvSpPr>
        <p:spPr>
          <a:xfrm>
            <a:off x="1470212" y="1034418"/>
            <a:ext cx="5776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større viden om systemet rundt om en foranstaltningsdom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fremme forståelsen for, at den enkelte borgers adfærd har betydning for domsforløbet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øge den enkelte borgers motivation i domsarbejdet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et mere målrettet kriminalpræventivt fokus i arbejdet med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giver borgeren tro og håb ift. at kunne opnå og indfri drømme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er ikke ensbetydende med, at borgerne bliver domsfri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det fremadrettede arbejde med dommen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06" y="0"/>
            <a:ext cx="494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04510" y="611028"/>
            <a:ext cx="105156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Gruppebaseret psykoedukativ tilgang med udgangspunkt i kognitiv adfærdsterapi og MI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fokus fra det skamfulde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det intense fokus på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gruppen arbejdes der med...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forståelse for egen livssituation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borgernes forståelse for eget ansvar i forhold til at mestre og forebygge (kriminel) adfærd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vilje og motivation for at samarbejde med personalet og arbejde aktivt med adfærdsændringer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psykologiske modstand mod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afmagtsfølelse og oplevelse af håbløshed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forstærke borgerens håb og tro på sine drømme – et meningsfuldt liv</a:t>
            </a:r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frigives ressourcer til det, der er formålet ved den psykoedukative tilgang til gruppeforløbet: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borgerne bliver i stand til at reflektere over, hvordan læringen kan omsættes til situationer i deres eget liv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gruppeforløb kræver individuel tilpasning med fokus på borgernes behov, modtagelighed og motivation</a:t>
            </a: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130">
            <a:off x="8208512" y="1472611"/>
            <a:ext cx="5063391" cy="29083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61246"/>
            <a:ext cx="10515600" cy="1325563"/>
          </a:xfrm>
        </p:spPr>
        <p:txBody>
          <a:bodyPr/>
          <a:lstStyle/>
          <a:p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Hvorfor</a:t>
            </a:r>
            <a:r>
              <a:rPr lang="da-DK" dirty="0"/>
              <a:t> 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gruppebaseret</a:t>
            </a:r>
            <a:r>
              <a:rPr lang="da-DK" dirty="0"/>
              <a:t> 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psykoedukation?</a:t>
            </a:r>
          </a:p>
        </p:txBody>
      </p:sp>
    </p:spTree>
    <p:extLst>
      <p:ext uri="{BB962C8B-B14F-4D97-AF65-F5344CB8AC3E}">
        <p14:creationId xmlns:p14="http://schemas.microsoft.com/office/powerpoint/2010/main" val="9785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833958" y="1564760"/>
            <a:ext cx="6917852" cy="221599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3800" b="1" dirty="0">
                <a:latin typeface="midtsans" panose="02000503040000020004" pitchFamily="50" charset="0"/>
              </a:rPr>
              <a:t>KRIGU</a:t>
            </a:r>
            <a:endParaRPr lang="da-DK" sz="5400" dirty="0">
              <a:latin typeface="midtsans" panose="02000503040000020004" pitchFamily="50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8889"/>
          <a:stretch/>
        </p:blipFill>
        <p:spPr>
          <a:xfrm>
            <a:off x="3114260" y="3572541"/>
            <a:ext cx="6067083" cy="32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3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278288" y="3116803"/>
            <a:ext cx="9386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</a:p>
          <a:p>
            <a:pPr algn="ctr"/>
            <a:endParaRPr lang="da-DK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051174" y="466494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Beskrivelse af borgergruppen</a:t>
            </a:r>
          </a:p>
        </p:txBody>
      </p:sp>
    </p:spTree>
    <p:extLst>
      <p:ext uri="{BB962C8B-B14F-4D97-AF65-F5344CB8AC3E}">
        <p14:creationId xmlns:p14="http://schemas.microsoft.com/office/powerpoint/2010/main" val="419116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/>
          <p:cNvSpPr txBox="1">
            <a:spLocks/>
          </p:cNvSpPr>
          <p:nvPr/>
        </p:nvSpPr>
        <p:spPr>
          <a:xfrm>
            <a:off x="3186445" y="2175137"/>
            <a:ext cx="8744887" cy="271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skabe en alliance med de enkelte deltagere undervejs i forløbet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gøre de enkelte kursusgange relevante for den enkelte borger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eventuelt på trods af varierende fremmødegange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plads og rummelighed i gruppen til at borgerne kan deltage på forskellig vis og med forskellige grader af engagement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Facilitatorerne har til opgave at tilpasse og formidle materialet, så det matcher borgernes enkelte funktionsniveauer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rum og mulighed for at borgerne kan spejle sig i materialet og hinanden, så der opleves en vis "normalisering", hvorigennem der kan skabes håb</a:t>
            </a:r>
          </a:p>
          <a:p>
            <a:pPr marL="627062" lvl="1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842469" y="439092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Facilitatorrolle</a:t>
            </a:r>
          </a:p>
        </p:txBody>
      </p:sp>
      <p:sp>
        <p:nvSpPr>
          <p:cNvPr id="7" name="Rektangel 6"/>
          <p:cNvSpPr/>
          <p:nvPr/>
        </p:nvSpPr>
        <p:spPr>
          <a:xfrm>
            <a:off x="549418" y="1367135"/>
            <a:ext cx="109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 faciliteres af to facilitatorer  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2" r="52350"/>
          <a:stretch/>
        </p:blipFill>
        <p:spPr>
          <a:xfrm>
            <a:off x="1093908" y="2265721"/>
            <a:ext cx="1662877" cy="166860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52982" r="-1778"/>
          <a:stretch/>
        </p:blipFill>
        <p:spPr>
          <a:xfrm>
            <a:off x="1093908" y="4248137"/>
            <a:ext cx="1662877" cy="1668605"/>
          </a:xfrm>
          <a:prstGeom prst="rect">
            <a:avLst/>
          </a:prstGeom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9811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851</Words>
  <Application>Microsoft Office PowerPoint</Application>
  <PresentationFormat>Widescreen</PresentationFormat>
  <Paragraphs>160</Paragraphs>
  <Slides>15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midtsans</vt:lpstr>
      <vt:lpstr>Verdana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KRIGUs formål </vt:lpstr>
      <vt:lpstr>Hvorfor gruppebaseret psykoedukation?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Søgaard Jensen</dc:creator>
  <cp:lastModifiedBy>Didde Marie Degn</cp:lastModifiedBy>
  <cp:revision>32</cp:revision>
  <dcterms:created xsi:type="dcterms:W3CDTF">2023-09-05T07:06:08Z</dcterms:created>
  <dcterms:modified xsi:type="dcterms:W3CDTF">2024-08-25T16:03:06Z</dcterms:modified>
</cp:coreProperties>
</file>